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79" r:id="rId3"/>
    <p:sldId id="277" r:id="rId4"/>
    <p:sldId id="280" r:id="rId5"/>
    <p:sldId id="269" r:id="rId6"/>
    <p:sldId id="276" r:id="rId7"/>
    <p:sldId id="259" r:id="rId8"/>
    <p:sldId id="266" r:id="rId9"/>
    <p:sldId id="262" r:id="rId10"/>
    <p:sldId id="283" r:id="rId11"/>
    <p:sldId id="281" r:id="rId12"/>
    <p:sldId id="267" r:id="rId13"/>
    <p:sldId id="268" r:id="rId14"/>
    <p:sldId id="286" r:id="rId15"/>
    <p:sldId id="273" r:id="rId16"/>
    <p:sldId id="282" r:id="rId17"/>
  </p:sldIdLst>
  <p:sldSz cx="9144000" cy="6858000" type="screen4x3"/>
  <p:notesSz cx="6858000" cy="9144000"/>
  <p:embeddedFontLst>
    <p:embeddedFont>
      <p:font typeface="Gill Sans MT" pitchFamily="34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94628" autoAdjust="0"/>
  </p:normalViewPr>
  <p:slideViewPr>
    <p:cSldViewPr>
      <p:cViewPr>
        <p:scale>
          <a:sx n="100" d="100"/>
          <a:sy n="100" d="100"/>
        </p:scale>
        <p:origin x="-34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RSA%20for%20MSC%2012%202011%20#2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RSA%20for%20MSC%2012%202011%20#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497428759226504E-2"/>
          <c:y val="3.3769945423488733E-2"/>
          <c:w val="0.9130402558379882"/>
          <c:h val="0.8946648335624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'MSC Stops'!$B$3</c:f>
              <c:strCache>
                <c:ptCount val="1"/>
                <c:pt idx="0">
                  <c:v>Stops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invertIfNegative val="0"/>
          <c:cat>
            <c:numRef>
              <c:f>'MSC Stops'!$A$4:$A$34</c:f>
              <c:numCache>
                <c:formatCode>m/d/yyyy</c:formatCode>
                <c:ptCount val="31"/>
                <c:pt idx="0">
                  <c:v>40817</c:v>
                </c:pt>
                <c:pt idx="1">
                  <c:v>40818</c:v>
                </c:pt>
                <c:pt idx="2">
                  <c:v>40819</c:v>
                </c:pt>
                <c:pt idx="3">
                  <c:v>40820</c:v>
                </c:pt>
                <c:pt idx="4">
                  <c:v>40821</c:v>
                </c:pt>
                <c:pt idx="5">
                  <c:v>40822</c:v>
                </c:pt>
                <c:pt idx="6">
                  <c:v>40823</c:v>
                </c:pt>
                <c:pt idx="7">
                  <c:v>40824</c:v>
                </c:pt>
                <c:pt idx="8">
                  <c:v>40825</c:v>
                </c:pt>
                <c:pt idx="9">
                  <c:v>40826</c:v>
                </c:pt>
                <c:pt idx="10">
                  <c:v>40827</c:v>
                </c:pt>
                <c:pt idx="11">
                  <c:v>40828</c:v>
                </c:pt>
                <c:pt idx="12">
                  <c:v>40829</c:v>
                </c:pt>
                <c:pt idx="13">
                  <c:v>40830</c:v>
                </c:pt>
                <c:pt idx="14">
                  <c:v>40831</c:v>
                </c:pt>
                <c:pt idx="15">
                  <c:v>40832</c:v>
                </c:pt>
                <c:pt idx="16">
                  <c:v>40833</c:v>
                </c:pt>
                <c:pt idx="17">
                  <c:v>40834</c:v>
                </c:pt>
                <c:pt idx="18">
                  <c:v>40835</c:v>
                </c:pt>
                <c:pt idx="19">
                  <c:v>40836</c:v>
                </c:pt>
                <c:pt idx="20">
                  <c:v>40837</c:v>
                </c:pt>
                <c:pt idx="21">
                  <c:v>40838</c:v>
                </c:pt>
                <c:pt idx="22">
                  <c:v>40839</c:v>
                </c:pt>
                <c:pt idx="23">
                  <c:v>40840</c:v>
                </c:pt>
                <c:pt idx="24">
                  <c:v>40841</c:v>
                </c:pt>
                <c:pt idx="25">
                  <c:v>40842</c:v>
                </c:pt>
                <c:pt idx="26">
                  <c:v>40843</c:v>
                </c:pt>
                <c:pt idx="27">
                  <c:v>40844</c:v>
                </c:pt>
                <c:pt idx="28">
                  <c:v>40845</c:v>
                </c:pt>
                <c:pt idx="29">
                  <c:v>40846</c:v>
                </c:pt>
                <c:pt idx="30">
                  <c:v>40847</c:v>
                </c:pt>
              </c:numCache>
            </c:numRef>
          </c:cat>
          <c:val>
            <c:numRef>
              <c:f>'MSC Stops'!$B$4:$B$34</c:f>
              <c:numCache>
                <c:formatCode>General</c:formatCode>
                <c:ptCount val="31"/>
                <c:pt idx="0">
                  <c:v>18</c:v>
                </c:pt>
                <c:pt idx="1">
                  <c:v>18</c:v>
                </c:pt>
                <c:pt idx="2">
                  <c:v>517</c:v>
                </c:pt>
                <c:pt idx="3">
                  <c:v>512</c:v>
                </c:pt>
                <c:pt idx="4">
                  <c:v>511</c:v>
                </c:pt>
                <c:pt idx="5">
                  <c:v>519</c:v>
                </c:pt>
                <c:pt idx="6">
                  <c:v>510</c:v>
                </c:pt>
                <c:pt idx="7">
                  <c:v>18</c:v>
                </c:pt>
                <c:pt idx="8">
                  <c:v>18</c:v>
                </c:pt>
                <c:pt idx="9">
                  <c:v>517</c:v>
                </c:pt>
                <c:pt idx="10">
                  <c:v>520</c:v>
                </c:pt>
                <c:pt idx="11">
                  <c:v>523</c:v>
                </c:pt>
                <c:pt idx="12">
                  <c:v>524</c:v>
                </c:pt>
                <c:pt idx="13">
                  <c:v>510</c:v>
                </c:pt>
                <c:pt idx="14">
                  <c:v>1</c:v>
                </c:pt>
                <c:pt idx="15">
                  <c:v>18</c:v>
                </c:pt>
                <c:pt idx="16">
                  <c:v>510</c:v>
                </c:pt>
                <c:pt idx="17">
                  <c:v>530</c:v>
                </c:pt>
                <c:pt idx="18">
                  <c:v>515</c:v>
                </c:pt>
                <c:pt idx="19">
                  <c:v>527</c:v>
                </c:pt>
                <c:pt idx="20">
                  <c:v>529</c:v>
                </c:pt>
                <c:pt idx="21">
                  <c:v>17</c:v>
                </c:pt>
                <c:pt idx="22">
                  <c:v>17</c:v>
                </c:pt>
                <c:pt idx="23">
                  <c:v>510</c:v>
                </c:pt>
                <c:pt idx="24">
                  <c:v>514</c:v>
                </c:pt>
                <c:pt idx="25">
                  <c:v>514</c:v>
                </c:pt>
                <c:pt idx="26">
                  <c:v>511</c:v>
                </c:pt>
                <c:pt idx="27">
                  <c:v>511</c:v>
                </c:pt>
                <c:pt idx="28">
                  <c:v>1</c:v>
                </c:pt>
                <c:pt idx="29">
                  <c:v>16</c:v>
                </c:pt>
                <c:pt idx="30">
                  <c:v>526</c:v>
                </c:pt>
              </c:numCache>
            </c:numRef>
          </c:val>
        </c:ser>
        <c:ser>
          <c:idx val="1"/>
          <c:order val="1"/>
          <c:tx>
            <c:strRef>
              <c:f>'MSC Stops'!$C$3</c:f>
              <c:strCache>
                <c:ptCount val="1"/>
                <c:pt idx="0">
                  <c:v>Late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'MSC Stops'!$A$4:$A$34</c:f>
              <c:numCache>
                <c:formatCode>m/d/yyyy</c:formatCode>
                <c:ptCount val="31"/>
                <c:pt idx="0">
                  <c:v>40817</c:v>
                </c:pt>
                <c:pt idx="1">
                  <c:v>40818</c:v>
                </c:pt>
                <c:pt idx="2">
                  <c:v>40819</c:v>
                </c:pt>
                <c:pt idx="3">
                  <c:v>40820</c:v>
                </c:pt>
                <c:pt idx="4">
                  <c:v>40821</c:v>
                </c:pt>
                <c:pt idx="5">
                  <c:v>40822</c:v>
                </c:pt>
                <c:pt idx="6">
                  <c:v>40823</c:v>
                </c:pt>
                <c:pt idx="7">
                  <c:v>40824</c:v>
                </c:pt>
                <c:pt idx="8">
                  <c:v>40825</c:v>
                </c:pt>
                <c:pt idx="9">
                  <c:v>40826</c:v>
                </c:pt>
                <c:pt idx="10">
                  <c:v>40827</c:v>
                </c:pt>
                <c:pt idx="11">
                  <c:v>40828</c:v>
                </c:pt>
                <c:pt idx="12">
                  <c:v>40829</c:v>
                </c:pt>
                <c:pt idx="13">
                  <c:v>40830</c:v>
                </c:pt>
                <c:pt idx="14">
                  <c:v>40831</c:v>
                </c:pt>
                <c:pt idx="15">
                  <c:v>40832</c:v>
                </c:pt>
                <c:pt idx="16">
                  <c:v>40833</c:v>
                </c:pt>
                <c:pt idx="17">
                  <c:v>40834</c:v>
                </c:pt>
                <c:pt idx="18">
                  <c:v>40835</c:v>
                </c:pt>
                <c:pt idx="19">
                  <c:v>40836</c:v>
                </c:pt>
                <c:pt idx="20">
                  <c:v>40837</c:v>
                </c:pt>
                <c:pt idx="21">
                  <c:v>40838</c:v>
                </c:pt>
                <c:pt idx="22">
                  <c:v>40839</c:v>
                </c:pt>
                <c:pt idx="23">
                  <c:v>40840</c:v>
                </c:pt>
                <c:pt idx="24">
                  <c:v>40841</c:v>
                </c:pt>
                <c:pt idx="25">
                  <c:v>40842</c:v>
                </c:pt>
                <c:pt idx="26">
                  <c:v>40843</c:v>
                </c:pt>
                <c:pt idx="27">
                  <c:v>40844</c:v>
                </c:pt>
                <c:pt idx="28">
                  <c:v>40845</c:v>
                </c:pt>
                <c:pt idx="29">
                  <c:v>40846</c:v>
                </c:pt>
                <c:pt idx="30">
                  <c:v>40847</c:v>
                </c:pt>
              </c:numCache>
            </c:numRef>
          </c:cat>
          <c:val>
            <c:numRef>
              <c:f>'MSC Stops'!$C$4:$C$34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18</c:v>
                </c:pt>
                <c:pt idx="3">
                  <c:v>38</c:v>
                </c:pt>
                <c:pt idx="4">
                  <c:v>16</c:v>
                </c:pt>
                <c:pt idx="5">
                  <c:v>27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30</c:v>
                </c:pt>
                <c:pt idx="10">
                  <c:v>30</c:v>
                </c:pt>
                <c:pt idx="11">
                  <c:v>23</c:v>
                </c:pt>
                <c:pt idx="12">
                  <c:v>33</c:v>
                </c:pt>
                <c:pt idx="13">
                  <c:v>28</c:v>
                </c:pt>
                <c:pt idx="14">
                  <c:v>0</c:v>
                </c:pt>
                <c:pt idx="15">
                  <c:v>0</c:v>
                </c:pt>
                <c:pt idx="16">
                  <c:v>20</c:v>
                </c:pt>
                <c:pt idx="17">
                  <c:v>26</c:v>
                </c:pt>
                <c:pt idx="18">
                  <c:v>25</c:v>
                </c:pt>
                <c:pt idx="19">
                  <c:v>30</c:v>
                </c:pt>
                <c:pt idx="20">
                  <c:v>16</c:v>
                </c:pt>
                <c:pt idx="21">
                  <c:v>0</c:v>
                </c:pt>
                <c:pt idx="22">
                  <c:v>0</c:v>
                </c:pt>
                <c:pt idx="23">
                  <c:v>20</c:v>
                </c:pt>
                <c:pt idx="24">
                  <c:v>22</c:v>
                </c:pt>
                <c:pt idx="25">
                  <c:v>14</c:v>
                </c:pt>
                <c:pt idx="26">
                  <c:v>34</c:v>
                </c:pt>
                <c:pt idx="27">
                  <c:v>16</c:v>
                </c:pt>
                <c:pt idx="28">
                  <c:v>0</c:v>
                </c:pt>
                <c:pt idx="29">
                  <c:v>0</c:v>
                </c:pt>
                <c:pt idx="30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397056"/>
        <c:axId val="168398848"/>
      </c:barChart>
      <c:dateAx>
        <c:axId val="16839705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68398848"/>
        <c:crosses val="autoZero"/>
        <c:auto val="1"/>
        <c:lblOffset val="100"/>
        <c:baseTimeUnit val="days"/>
        <c:majorUnit val="7"/>
      </c:dateAx>
      <c:valAx>
        <c:axId val="1683988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6839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363303095800159"/>
          <c:y val="1.3441861433987418E-2"/>
          <c:w val="0.21604959179482669"/>
          <c:h val="0.12126442528017331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20188101487313"/>
          <c:y val="0.14583333333333334"/>
          <c:w val="0.46388888888888891"/>
          <c:h val="0.773148148148148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3200" b="1"/>
                      <a:t> 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'MSC Stops'!$J$1:$K$1</c:f>
              <c:strCache>
                <c:ptCount val="2"/>
                <c:pt idx="0">
                  <c:v>Late</c:v>
                </c:pt>
                <c:pt idx="1">
                  <c:v>On Time</c:v>
                </c:pt>
              </c:strCache>
            </c:strRef>
          </c:cat>
          <c:val>
            <c:numRef>
              <c:f>'MSC Stops'!$J$2:$K$2</c:f>
              <c:numCache>
                <c:formatCode>General</c:formatCode>
                <c:ptCount val="2"/>
                <c:pt idx="0">
                  <c:v>493</c:v>
                </c:pt>
                <c:pt idx="1">
                  <c:v>10509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2800" b="1"/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38100">
      <a:solidFill>
        <a:schemeClr val="accent2"/>
      </a:solidFill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878381181733726E-2"/>
          <c:y val="5.9670349042190624E-2"/>
          <c:w val="0.93350867224071221"/>
          <c:h val="0.86275061699377131"/>
        </c:manualLayout>
      </c:layout>
      <c:scatterChart>
        <c:scatterStyle val="lineMarker"/>
        <c:varyColors val="0"/>
        <c:ser>
          <c:idx val="0"/>
          <c:order val="0"/>
          <c:tx>
            <c:v>Minutes Late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'36B Nov 1'!$E$2:$E$75</c:f>
              <c:numCache>
                <c:formatCode>h:mm;@</c:formatCode>
                <c:ptCount val="74"/>
                <c:pt idx="0">
                  <c:v>0.29166666666666669</c:v>
                </c:pt>
                <c:pt idx="1">
                  <c:v>0.2951388888888889</c:v>
                </c:pt>
                <c:pt idx="2">
                  <c:v>0.29930555555555555</c:v>
                </c:pt>
                <c:pt idx="3">
                  <c:v>0.30069444444444443</c:v>
                </c:pt>
                <c:pt idx="4">
                  <c:v>0.30555555555555552</c:v>
                </c:pt>
                <c:pt idx="5">
                  <c:v>0.30902777777777779</c:v>
                </c:pt>
                <c:pt idx="6">
                  <c:v>0.3125</c:v>
                </c:pt>
                <c:pt idx="7">
                  <c:v>0.31597222222222221</c:v>
                </c:pt>
                <c:pt idx="8">
                  <c:v>0.32013888888888892</c:v>
                </c:pt>
                <c:pt idx="9">
                  <c:v>0.3215277777777778</c:v>
                </c:pt>
                <c:pt idx="10">
                  <c:v>0.3263888888888889</c:v>
                </c:pt>
                <c:pt idx="11">
                  <c:v>0.3298611111111111</c:v>
                </c:pt>
                <c:pt idx="12">
                  <c:v>0.33333333333333331</c:v>
                </c:pt>
                <c:pt idx="13">
                  <c:v>0.33680555555555558</c:v>
                </c:pt>
                <c:pt idx="14">
                  <c:v>0.34097222222222223</c:v>
                </c:pt>
                <c:pt idx="15">
                  <c:v>0.34236111111111112</c:v>
                </c:pt>
                <c:pt idx="16">
                  <c:v>0.34722222222222227</c:v>
                </c:pt>
                <c:pt idx="17">
                  <c:v>0.35069444444444442</c:v>
                </c:pt>
                <c:pt idx="18">
                  <c:v>0.35416666666666669</c:v>
                </c:pt>
                <c:pt idx="19">
                  <c:v>0.3576388888888889</c:v>
                </c:pt>
                <c:pt idx="20">
                  <c:v>0.36180555555555555</c:v>
                </c:pt>
                <c:pt idx="21">
                  <c:v>0.36319444444444443</c:v>
                </c:pt>
                <c:pt idx="22">
                  <c:v>0.36805555555555558</c:v>
                </c:pt>
                <c:pt idx="23">
                  <c:v>0.37152777777777773</c:v>
                </c:pt>
                <c:pt idx="24">
                  <c:v>0.375</c:v>
                </c:pt>
                <c:pt idx="25">
                  <c:v>0.37847222222222227</c:v>
                </c:pt>
                <c:pt idx="26">
                  <c:v>0.38263888888888892</c:v>
                </c:pt>
                <c:pt idx="27">
                  <c:v>0.3840277777777778</c:v>
                </c:pt>
                <c:pt idx="28">
                  <c:v>0.3888888888888889</c:v>
                </c:pt>
                <c:pt idx="29">
                  <c:v>0.3923611111111111</c:v>
                </c:pt>
                <c:pt idx="30">
                  <c:v>0.39583333333333331</c:v>
                </c:pt>
                <c:pt idx="31">
                  <c:v>0.39930555555555558</c:v>
                </c:pt>
                <c:pt idx="32">
                  <c:v>0.40347222222222223</c:v>
                </c:pt>
                <c:pt idx="33">
                  <c:v>0.40486111111111112</c:v>
                </c:pt>
                <c:pt idx="34">
                  <c:v>0.41319444444444442</c:v>
                </c:pt>
                <c:pt idx="35">
                  <c:v>0.41666666666666669</c:v>
                </c:pt>
                <c:pt idx="36">
                  <c:v>0.4201388888888889</c:v>
                </c:pt>
                <c:pt idx="37">
                  <c:v>0.42430555555555555</c:v>
                </c:pt>
                <c:pt idx="38">
                  <c:v>0.42569444444444443</c:v>
                </c:pt>
                <c:pt idx="39">
                  <c:v>0.43055555555555558</c:v>
                </c:pt>
                <c:pt idx="40">
                  <c:v>0.43402777777777773</c:v>
                </c:pt>
                <c:pt idx="41">
                  <c:v>0.4375</c:v>
                </c:pt>
                <c:pt idx="42">
                  <c:v>0.44097222222222227</c:v>
                </c:pt>
                <c:pt idx="43">
                  <c:v>0.44513888888888892</c:v>
                </c:pt>
                <c:pt idx="44">
                  <c:v>0.4465277777777778</c:v>
                </c:pt>
                <c:pt idx="45">
                  <c:v>0.4548611111111111</c:v>
                </c:pt>
                <c:pt idx="46">
                  <c:v>0.45833333333333331</c:v>
                </c:pt>
                <c:pt idx="47">
                  <c:v>0.46180555555555558</c:v>
                </c:pt>
                <c:pt idx="48">
                  <c:v>0.46597222222222223</c:v>
                </c:pt>
                <c:pt idx="49">
                  <c:v>0.46736111111111112</c:v>
                </c:pt>
                <c:pt idx="50">
                  <c:v>0.47569444444444442</c:v>
                </c:pt>
                <c:pt idx="51">
                  <c:v>0.47916666666666669</c:v>
                </c:pt>
                <c:pt idx="52">
                  <c:v>0.4826388888888889</c:v>
                </c:pt>
                <c:pt idx="53">
                  <c:v>0.48680555555555555</c:v>
                </c:pt>
                <c:pt idx="54">
                  <c:v>0.48819444444444443</c:v>
                </c:pt>
                <c:pt idx="55">
                  <c:v>0.49305555555555558</c:v>
                </c:pt>
                <c:pt idx="56">
                  <c:v>0.49652777777777773</c:v>
                </c:pt>
                <c:pt idx="57">
                  <c:v>0.5</c:v>
                </c:pt>
                <c:pt idx="58">
                  <c:v>0.50347222222222221</c:v>
                </c:pt>
                <c:pt idx="59">
                  <c:v>0.50763888888888886</c:v>
                </c:pt>
                <c:pt idx="60">
                  <c:v>0.50902777777777775</c:v>
                </c:pt>
                <c:pt idx="61">
                  <c:v>0.51736111111111105</c:v>
                </c:pt>
                <c:pt idx="62">
                  <c:v>0.52083333333333337</c:v>
                </c:pt>
                <c:pt idx="63">
                  <c:v>0.52430555555555558</c:v>
                </c:pt>
                <c:pt idx="64">
                  <c:v>0.52847222222222223</c:v>
                </c:pt>
                <c:pt idx="65">
                  <c:v>0.52986111111111112</c:v>
                </c:pt>
                <c:pt idx="66">
                  <c:v>0.53472222222222221</c:v>
                </c:pt>
                <c:pt idx="67">
                  <c:v>0.53819444444444442</c:v>
                </c:pt>
                <c:pt idx="68">
                  <c:v>0.54166666666666663</c:v>
                </c:pt>
                <c:pt idx="69">
                  <c:v>0.54513888888888895</c:v>
                </c:pt>
                <c:pt idx="70">
                  <c:v>0.5493055555555556</c:v>
                </c:pt>
                <c:pt idx="71">
                  <c:v>0.55069444444444449</c:v>
                </c:pt>
                <c:pt idx="72">
                  <c:v>0.55555555555555558</c:v>
                </c:pt>
                <c:pt idx="73">
                  <c:v>0.55902777777777779</c:v>
                </c:pt>
              </c:numCache>
            </c:numRef>
          </c:xVal>
          <c:yVal>
            <c:numRef>
              <c:f>'36B Nov 1'!$G$2:$G$75</c:f>
              <c:numCache>
                <c:formatCode>General</c:formatCode>
                <c:ptCount val="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3.4333333333333331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1.3333333333333333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2.3833333333333333</c:v>
                </c:pt>
                <c:pt idx="27">
                  <c:v>3.2833333333333332</c:v>
                </c:pt>
                <c:pt idx="28">
                  <c:v>3.8333333333333335</c:v>
                </c:pt>
                <c:pt idx="29">
                  <c:v>0</c:v>
                </c:pt>
                <c:pt idx="30">
                  <c:v>1.25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1.7666666666666666</c:v>
                </c:pt>
                <c:pt idx="47">
                  <c:v>1.8666666666666667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0.98333333333333328</c:v>
                </c:pt>
                <c:pt idx="61">
                  <c:v>0</c:v>
                </c:pt>
                <c:pt idx="62">
                  <c:v>1.3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1.1666666666666667</c:v>
                </c:pt>
                <c:pt idx="72">
                  <c:v>0</c:v>
                </c:pt>
                <c:pt idx="7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940736"/>
        <c:axId val="155942272"/>
      </c:scatterChart>
      <c:scatterChart>
        <c:scatterStyle val="lineMarker"/>
        <c:varyColors val="0"/>
        <c:ser>
          <c:idx val="1"/>
          <c:order val="1"/>
          <c:tx>
            <c:v>Passenger Count</c:v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'36B Nov 1'!$E$2:$E$75</c:f>
              <c:numCache>
                <c:formatCode>h:mm;@</c:formatCode>
                <c:ptCount val="74"/>
                <c:pt idx="0">
                  <c:v>0.29166666666666669</c:v>
                </c:pt>
                <c:pt idx="1">
                  <c:v>0.2951388888888889</c:v>
                </c:pt>
                <c:pt idx="2">
                  <c:v>0.29930555555555555</c:v>
                </c:pt>
                <c:pt idx="3">
                  <c:v>0.30069444444444443</c:v>
                </c:pt>
                <c:pt idx="4">
                  <c:v>0.30555555555555552</c:v>
                </c:pt>
                <c:pt idx="5">
                  <c:v>0.30902777777777779</c:v>
                </c:pt>
                <c:pt idx="6">
                  <c:v>0.3125</c:v>
                </c:pt>
                <c:pt idx="7">
                  <c:v>0.31597222222222221</c:v>
                </c:pt>
                <c:pt idx="8">
                  <c:v>0.32013888888888892</c:v>
                </c:pt>
                <c:pt idx="9">
                  <c:v>0.3215277777777778</c:v>
                </c:pt>
                <c:pt idx="10">
                  <c:v>0.3263888888888889</c:v>
                </c:pt>
                <c:pt idx="11">
                  <c:v>0.3298611111111111</c:v>
                </c:pt>
                <c:pt idx="12">
                  <c:v>0.33333333333333331</c:v>
                </c:pt>
                <c:pt idx="13">
                  <c:v>0.33680555555555558</c:v>
                </c:pt>
                <c:pt idx="14">
                  <c:v>0.34097222222222223</c:v>
                </c:pt>
                <c:pt idx="15">
                  <c:v>0.34236111111111112</c:v>
                </c:pt>
                <c:pt idx="16">
                  <c:v>0.34722222222222227</c:v>
                </c:pt>
                <c:pt idx="17">
                  <c:v>0.35069444444444442</c:v>
                </c:pt>
                <c:pt idx="18">
                  <c:v>0.35416666666666669</c:v>
                </c:pt>
                <c:pt idx="19">
                  <c:v>0.3576388888888889</c:v>
                </c:pt>
                <c:pt idx="20">
                  <c:v>0.36180555555555555</c:v>
                </c:pt>
                <c:pt idx="21">
                  <c:v>0.36319444444444443</c:v>
                </c:pt>
                <c:pt idx="22">
                  <c:v>0.36805555555555558</c:v>
                </c:pt>
                <c:pt idx="23">
                  <c:v>0.37152777777777773</c:v>
                </c:pt>
                <c:pt idx="24">
                  <c:v>0.375</c:v>
                </c:pt>
                <c:pt idx="25">
                  <c:v>0.37847222222222227</c:v>
                </c:pt>
                <c:pt idx="26">
                  <c:v>0.38263888888888892</c:v>
                </c:pt>
                <c:pt idx="27">
                  <c:v>0.3840277777777778</c:v>
                </c:pt>
                <c:pt idx="28">
                  <c:v>0.3888888888888889</c:v>
                </c:pt>
                <c:pt idx="29">
                  <c:v>0.3923611111111111</c:v>
                </c:pt>
                <c:pt idx="30">
                  <c:v>0.39583333333333331</c:v>
                </c:pt>
                <c:pt idx="31">
                  <c:v>0.39930555555555558</c:v>
                </c:pt>
                <c:pt idx="32">
                  <c:v>0.40347222222222223</c:v>
                </c:pt>
                <c:pt idx="33">
                  <c:v>0.40486111111111112</c:v>
                </c:pt>
                <c:pt idx="34">
                  <c:v>0.41319444444444442</c:v>
                </c:pt>
                <c:pt idx="35">
                  <c:v>0.41666666666666669</c:v>
                </c:pt>
                <c:pt idx="36">
                  <c:v>0.4201388888888889</c:v>
                </c:pt>
                <c:pt idx="37">
                  <c:v>0.42430555555555555</c:v>
                </c:pt>
                <c:pt idx="38">
                  <c:v>0.42569444444444443</c:v>
                </c:pt>
                <c:pt idx="39">
                  <c:v>0.43055555555555558</c:v>
                </c:pt>
                <c:pt idx="40">
                  <c:v>0.43402777777777773</c:v>
                </c:pt>
                <c:pt idx="41">
                  <c:v>0.4375</c:v>
                </c:pt>
                <c:pt idx="42">
                  <c:v>0.44097222222222227</c:v>
                </c:pt>
                <c:pt idx="43">
                  <c:v>0.44513888888888892</c:v>
                </c:pt>
                <c:pt idx="44">
                  <c:v>0.4465277777777778</c:v>
                </c:pt>
                <c:pt idx="45">
                  <c:v>0.4548611111111111</c:v>
                </c:pt>
                <c:pt idx="46">
                  <c:v>0.45833333333333331</c:v>
                </c:pt>
                <c:pt idx="47">
                  <c:v>0.46180555555555558</c:v>
                </c:pt>
                <c:pt idx="48">
                  <c:v>0.46597222222222223</c:v>
                </c:pt>
                <c:pt idx="49">
                  <c:v>0.46736111111111112</c:v>
                </c:pt>
                <c:pt idx="50">
                  <c:v>0.47569444444444442</c:v>
                </c:pt>
                <c:pt idx="51">
                  <c:v>0.47916666666666669</c:v>
                </c:pt>
                <c:pt idx="52">
                  <c:v>0.4826388888888889</c:v>
                </c:pt>
                <c:pt idx="53">
                  <c:v>0.48680555555555555</c:v>
                </c:pt>
                <c:pt idx="54">
                  <c:v>0.48819444444444443</c:v>
                </c:pt>
                <c:pt idx="55">
                  <c:v>0.49305555555555558</c:v>
                </c:pt>
                <c:pt idx="56">
                  <c:v>0.49652777777777773</c:v>
                </c:pt>
                <c:pt idx="57">
                  <c:v>0.5</c:v>
                </c:pt>
                <c:pt idx="58">
                  <c:v>0.50347222222222221</c:v>
                </c:pt>
                <c:pt idx="59">
                  <c:v>0.50763888888888886</c:v>
                </c:pt>
                <c:pt idx="60">
                  <c:v>0.50902777777777775</c:v>
                </c:pt>
                <c:pt idx="61">
                  <c:v>0.51736111111111105</c:v>
                </c:pt>
                <c:pt idx="62">
                  <c:v>0.52083333333333337</c:v>
                </c:pt>
                <c:pt idx="63">
                  <c:v>0.52430555555555558</c:v>
                </c:pt>
                <c:pt idx="64">
                  <c:v>0.52847222222222223</c:v>
                </c:pt>
                <c:pt idx="65">
                  <c:v>0.52986111111111112</c:v>
                </c:pt>
                <c:pt idx="66">
                  <c:v>0.53472222222222221</c:v>
                </c:pt>
                <c:pt idx="67">
                  <c:v>0.53819444444444442</c:v>
                </c:pt>
                <c:pt idx="68">
                  <c:v>0.54166666666666663</c:v>
                </c:pt>
                <c:pt idx="69">
                  <c:v>0.54513888888888895</c:v>
                </c:pt>
                <c:pt idx="70">
                  <c:v>0.5493055555555556</c:v>
                </c:pt>
                <c:pt idx="71">
                  <c:v>0.55069444444444449</c:v>
                </c:pt>
                <c:pt idx="72">
                  <c:v>0.55555555555555558</c:v>
                </c:pt>
                <c:pt idx="73">
                  <c:v>0.55902777777777779</c:v>
                </c:pt>
              </c:numCache>
            </c:numRef>
          </c:xVal>
          <c:yVal>
            <c:numRef>
              <c:f>'36B Nov 1'!$K$2:$K$75</c:f>
              <c:numCache>
                <c:formatCode>General</c:formatCode>
                <c:ptCount val="74"/>
                <c:pt idx="0">
                  <c:v>0</c:v>
                </c:pt>
                <c:pt idx="1">
                  <c:v>20</c:v>
                </c:pt>
                <c:pt idx="2">
                  <c:v>29</c:v>
                </c:pt>
                <c:pt idx="3">
                  <c:v>33</c:v>
                </c:pt>
                <c:pt idx="4">
                  <c:v>33</c:v>
                </c:pt>
                <c:pt idx="5">
                  <c:v>6</c:v>
                </c:pt>
                <c:pt idx="6">
                  <c:v>7</c:v>
                </c:pt>
                <c:pt idx="7">
                  <c:v>24</c:v>
                </c:pt>
                <c:pt idx="8">
                  <c:v>50</c:v>
                </c:pt>
                <c:pt idx="9">
                  <c:v>62</c:v>
                </c:pt>
                <c:pt idx="10">
                  <c:v>62</c:v>
                </c:pt>
                <c:pt idx="11">
                  <c:v>9</c:v>
                </c:pt>
                <c:pt idx="12">
                  <c:v>9</c:v>
                </c:pt>
                <c:pt idx="13">
                  <c:v>14</c:v>
                </c:pt>
                <c:pt idx="14">
                  <c:v>18</c:v>
                </c:pt>
                <c:pt idx="15">
                  <c:v>23</c:v>
                </c:pt>
                <c:pt idx="16">
                  <c:v>23</c:v>
                </c:pt>
                <c:pt idx="17">
                  <c:v>9</c:v>
                </c:pt>
                <c:pt idx="18">
                  <c:v>9</c:v>
                </c:pt>
                <c:pt idx="19">
                  <c:v>21</c:v>
                </c:pt>
                <c:pt idx="20">
                  <c:v>32</c:v>
                </c:pt>
                <c:pt idx="21">
                  <c:v>34</c:v>
                </c:pt>
                <c:pt idx="22">
                  <c:v>34</c:v>
                </c:pt>
                <c:pt idx="23">
                  <c:v>24</c:v>
                </c:pt>
                <c:pt idx="24">
                  <c:v>24</c:v>
                </c:pt>
                <c:pt idx="25">
                  <c:v>56</c:v>
                </c:pt>
                <c:pt idx="26">
                  <c:v>74</c:v>
                </c:pt>
                <c:pt idx="27">
                  <c:v>72</c:v>
                </c:pt>
                <c:pt idx="28">
                  <c:v>72</c:v>
                </c:pt>
                <c:pt idx="29">
                  <c:v>50</c:v>
                </c:pt>
                <c:pt idx="30">
                  <c:v>41</c:v>
                </c:pt>
                <c:pt idx="31">
                  <c:v>37</c:v>
                </c:pt>
                <c:pt idx="32">
                  <c:v>34</c:v>
                </c:pt>
                <c:pt idx="33">
                  <c:v>40</c:v>
                </c:pt>
                <c:pt idx="34">
                  <c:v>27</c:v>
                </c:pt>
                <c:pt idx="35">
                  <c:v>26</c:v>
                </c:pt>
                <c:pt idx="36">
                  <c:v>28</c:v>
                </c:pt>
                <c:pt idx="37">
                  <c:v>28</c:v>
                </c:pt>
                <c:pt idx="38">
                  <c:v>31</c:v>
                </c:pt>
                <c:pt idx="39">
                  <c:v>18</c:v>
                </c:pt>
                <c:pt idx="40">
                  <c:v>6</c:v>
                </c:pt>
                <c:pt idx="41">
                  <c:v>1</c:v>
                </c:pt>
                <c:pt idx="42">
                  <c:v>22</c:v>
                </c:pt>
                <c:pt idx="43">
                  <c:v>21</c:v>
                </c:pt>
                <c:pt idx="44">
                  <c:v>31</c:v>
                </c:pt>
                <c:pt idx="45">
                  <c:v>45</c:v>
                </c:pt>
                <c:pt idx="46">
                  <c:v>34</c:v>
                </c:pt>
                <c:pt idx="47">
                  <c:v>20</c:v>
                </c:pt>
                <c:pt idx="48">
                  <c:v>18</c:v>
                </c:pt>
                <c:pt idx="49">
                  <c:v>17</c:v>
                </c:pt>
                <c:pt idx="50">
                  <c:v>8</c:v>
                </c:pt>
                <c:pt idx="51">
                  <c:v>8</c:v>
                </c:pt>
                <c:pt idx="52">
                  <c:v>10</c:v>
                </c:pt>
                <c:pt idx="53">
                  <c:v>11</c:v>
                </c:pt>
                <c:pt idx="54">
                  <c:v>11</c:v>
                </c:pt>
                <c:pt idx="55">
                  <c:v>11</c:v>
                </c:pt>
                <c:pt idx="56">
                  <c:v>14</c:v>
                </c:pt>
                <c:pt idx="57">
                  <c:v>11</c:v>
                </c:pt>
                <c:pt idx="58">
                  <c:v>25</c:v>
                </c:pt>
                <c:pt idx="59">
                  <c:v>36</c:v>
                </c:pt>
                <c:pt idx="60">
                  <c:v>51</c:v>
                </c:pt>
                <c:pt idx="61">
                  <c:v>29</c:v>
                </c:pt>
                <c:pt idx="62">
                  <c:v>26</c:v>
                </c:pt>
                <c:pt idx="63">
                  <c:v>19</c:v>
                </c:pt>
                <c:pt idx="64">
                  <c:v>14</c:v>
                </c:pt>
                <c:pt idx="65">
                  <c:v>17</c:v>
                </c:pt>
                <c:pt idx="66">
                  <c:v>17</c:v>
                </c:pt>
                <c:pt idx="67">
                  <c:v>16</c:v>
                </c:pt>
                <c:pt idx="68">
                  <c:v>15</c:v>
                </c:pt>
                <c:pt idx="69">
                  <c:v>11</c:v>
                </c:pt>
                <c:pt idx="70">
                  <c:v>13</c:v>
                </c:pt>
                <c:pt idx="71">
                  <c:v>15</c:v>
                </c:pt>
                <c:pt idx="72">
                  <c:v>3</c:v>
                </c:pt>
                <c:pt idx="73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949696"/>
        <c:axId val="155948160"/>
      </c:scatterChart>
      <c:valAx>
        <c:axId val="155940736"/>
        <c:scaling>
          <c:orientation val="minMax"/>
          <c:max val="0.55500000000000005"/>
          <c:min val="0.2916700000000001"/>
        </c:scaling>
        <c:delete val="0"/>
        <c:axPos val="b"/>
        <c:numFmt formatCode="[$-409]h:mm\ AM/PM;@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55942272"/>
        <c:crosses val="autoZero"/>
        <c:crossBetween val="midCat"/>
        <c:majorUnit val="8.340000000000003E-2"/>
      </c:valAx>
      <c:valAx>
        <c:axId val="155942272"/>
        <c:scaling>
          <c:orientation val="minMax"/>
          <c:max val="6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FF0000"/>
            </a:solidFill>
          </a:ln>
          <a:effectLst/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155940736"/>
        <c:crossesAt val="0.29000000000000009"/>
        <c:crossBetween val="midCat"/>
        <c:minorUnit val="0.25"/>
      </c:valAx>
      <c:valAx>
        <c:axId val="155948160"/>
        <c:scaling>
          <c:orientation val="minMax"/>
          <c:max val="10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2">
                <a:lumMod val="25000"/>
              </a:schemeClr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155949696"/>
        <c:crosses val="max"/>
        <c:crossBetween val="midCat"/>
      </c:valAx>
      <c:valAx>
        <c:axId val="155949696"/>
        <c:scaling>
          <c:orientation val="minMax"/>
        </c:scaling>
        <c:delete val="1"/>
        <c:axPos val="b"/>
        <c:numFmt formatCode="h:mm;@" sourceLinked="1"/>
        <c:majorTickMark val="out"/>
        <c:minorTickMark val="none"/>
        <c:tickLblPos val="none"/>
        <c:crossAx val="1559481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759991341288528"/>
          <c:y val="7.132526047880379E-2"/>
          <c:w val="0.33472649989547765"/>
          <c:h val="0.20120257695060845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0.02717</cdr:x>
      <cdr:y>0.01639</cdr:y>
    </cdr:from>
    <cdr:to>
      <cdr:x>0.34239</cdr:x>
      <cdr:y>0.31138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76200"/>
          <a:ext cx="22098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Average</a:t>
          </a:r>
          <a:br>
            <a:rPr lang="en-US" sz="2400" b="1" dirty="0" smtClean="0"/>
          </a:br>
          <a:r>
            <a:rPr lang="en-US" sz="2400" b="1" dirty="0" smtClean="0"/>
            <a:t>517 stops each weekday</a:t>
          </a:r>
          <a:endParaRPr lang="en-US" sz="24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grayWhite">
          <a:xfrm>
            <a:off x="0" y="914400"/>
            <a:ext cx="9144000" cy="59436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rimaryWhiteMaroo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9960" y="228600"/>
            <a:ext cx="1844040" cy="4572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363636"/>
                </a:solidFill>
                <a:latin typeface="Gill Sans MT" pitchFamily="34" charset="0"/>
              </a:rPr>
              <a:t>transport.tamu.edu</a:t>
            </a:r>
            <a:endParaRPr lang="en-US" sz="2400" b="1" dirty="0">
              <a:solidFill>
                <a:srgbClr val="363636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457200"/>
            <a:ext cx="4925161" cy="1865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793CC7-AD24-4F38-A267-BEB9B083B2B6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F2971-1283-4D66-9F2A-D34FABF83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imaryWhiteMaroon.jpg"/>
          <p:cNvPicPr>
            <a:picLocks noChangeAspect="1"/>
          </p:cNvPicPr>
          <p:nvPr/>
        </p:nvPicPr>
        <p:blipFill>
          <a:blip r:embed="rId13" cstate="print"/>
          <a:srcRect l="1973" t="8607" r="1973" b="7784"/>
          <a:stretch>
            <a:fillRect/>
          </a:stretch>
        </p:blipFill>
        <p:spPr>
          <a:xfrm>
            <a:off x="7696200" y="76200"/>
            <a:ext cx="1335786" cy="294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5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transport.tamu.edu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601819" cy="312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tippy@tamu.edu" TargetMode="External"/><Relationship Id="rId2" Type="http://schemas.openxmlformats.org/officeDocument/2006/relationships/hyperlink" Target="mailto:hwolken@tam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davidson@tamu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TSAC </a:t>
            </a:r>
            <a:r>
              <a:rPr lang="en-US" dirty="0"/>
              <a:t>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February 01,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11162"/>
            <a:ext cx="8229600" cy="884238"/>
          </a:xfrm>
        </p:spPr>
        <p:txBody>
          <a:bodyPr/>
          <a:lstStyle/>
          <a:p>
            <a:r>
              <a:rPr lang="en-US" dirty="0" smtClean="0"/>
              <a:t>Driver Alerts &amp; Dispatch</a:t>
            </a:r>
            <a:endParaRPr lang="en-US" dirty="0"/>
          </a:p>
        </p:txBody>
      </p:sp>
      <p:pic>
        <p:nvPicPr>
          <p:cNvPr id="2050" name="Picture 2" descr="M:\Presentations\Forums, Meetings, Gen Dpt\2012\TSAC Transit Mentor\alarm #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6005512" cy="4379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:\Presentations\Forums, Meetings, Gen Dpt\2012\TSAC Transit Mentor\alarm 2 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400"/>
            <a:ext cx="8337550" cy="476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resentations\Forums, Meetings, Gen Dpt\2012\TSAC Transit Mentor\SE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2" y="1223099"/>
            <a:ext cx="2211428" cy="4438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295400"/>
            <a:ext cx="8915400" cy="510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MSC Route Schedule Adherence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389934"/>
              </p:ext>
            </p:extLst>
          </p:nvPr>
        </p:nvGraphicFramePr>
        <p:xfrm>
          <a:off x="304800" y="1447800"/>
          <a:ext cx="861060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91165"/>
              </p:ext>
            </p:extLst>
          </p:nvPr>
        </p:nvGraphicFramePr>
        <p:xfrm>
          <a:off x="1104900" y="1523285"/>
          <a:ext cx="7010400" cy="4649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08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5" grpId="0">
        <p:bldAsOne/>
      </p:bldGraphic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295400"/>
            <a:ext cx="8915400" cy="510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Route 36:Passengers and Late Buses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649429"/>
              </p:ext>
            </p:extLst>
          </p:nvPr>
        </p:nvGraphicFramePr>
        <p:xfrm>
          <a:off x="304800" y="1295400"/>
          <a:ext cx="8610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54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400" y="1219200"/>
            <a:ext cx="7848600" cy="498475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Transportation Services Site (transport.tamu.edu)</a:t>
            </a:r>
            <a:endParaRPr lang="en-US" sz="2000" dirty="0"/>
          </a:p>
        </p:txBody>
      </p:sp>
      <p:pic>
        <p:nvPicPr>
          <p:cNvPr id="9" name="Website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752600"/>
            <a:ext cx="7389812" cy="4442596"/>
          </a:xfrm>
        </p:spPr>
      </p:pic>
    </p:spTree>
    <p:extLst>
      <p:ext uri="{BB962C8B-B14F-4D97-AF65-F5344CB8AC3E}">
        <p14:creationId xmlns:p14="http://schemas.microsoft.com/office/powerpoint/2010/main" val="12122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75438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 smtClean="0"/>
              <a:t>Mobile Site (m.tamu.edu)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2895600" cy="453675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94"/>
          <a:stretch/>
        </p:blipFill>
        <p:spPr bwMode="auto">
          <a:xfrm>
            <a:off x="4953000" y="1828800"/>
            <a:ext cx="2873829" cy="453675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Mentor &amp; Transit’s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Route Planning</a:t>
            </a:r>
          </a:p>
          <a:p>
            <a:pPr lvl="1"/>
            <a:r>
              <a:rPr lang="en-US" dirty="0" smtClean="0"/>
              <a:t>Timing of routes</a:t>
            </a:r>
          </a:p>
          <a:p>
            <a:pPr lvl="1"/>
            <a:r>
              <a:rPr lang="en-US" dirty="0" smtClean="0"/>
              <a:t>Route mapping options</a:t>
            </a:r>
          </a:p>
          <a:p>
            <a:pPr lvl="1"/>
            <a:r>
              <a:rPr lang="en-US" dirty="0" smtClean="0"/>
              <a:t>See patterns of RR crossings, high/low traffic times, etc.</a:t>
            </a:r>
          </a:p>
          <a:p>
            <a:pPr lvl="1"/>
            <a:r>
              <a:rPr lang="en-US" dirty="0" smtClean="0"/>
              <a:t>Determine number of units per route</a:t>
            </a:r>
          </a:p>
          <a:p>
            <a:r>
              <a:rPr lang="en-US" dirty="0" smtClean="0"/>
              <a:t>Improve </a:t>
            </a:r>
            <a:r>
              <a:rPr lang="en-US" smtClean="0"/>
              <a:t>Transit Service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077200" cy="4267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b="1" dirty="0" smtClean="0"/>
              <a:t>Lana </a:t>
            </a:r>
            <a:r>
              <a:rPr lang="en-US" b="1" dirty="0" err="1" smtClean="0"/>
              <a:t>Wolken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000" dirty="0" smtClean="0">
                <a:hlinkClick r:id="rId2"/>
              </a:rPr>
              <a:t>hwolken@tamu.edu</a:t>
            </a:r>
            <a:endParaRPr lang="en-US" sz="3000" dirty="0" smtClean="0"/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b="1" dirty="0" smtClean="0"/>
              <a:t>Justin Tippy</a:t>
            </a:r>
            <a:br>
              <a:rPr lang="en-US" b="1" dirty="0" smtClean="0"/>
            </a:br>
            <a:r>
              <a:rPr lang="en-US" sz="3000" dirty="0" smtClean="0">
                <a:hlinkClick r:id="rId3"/>
              </a:rPr>
              <a:t>jtippy@tamu.edu</a:t>
            </a:r>
            <a:endParaRPr lang="en-US" sz="3000" dirty="0" smtClean="0"/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b="1" dirty="0" smtClean="0"/>
              <a:t>Randy Davidson</a:t>
            </a:r>
            <a:br>
              <a:rPr lang="en-US" b="1" dirty="0" smtClean="0"/>
            </a:br>
            <a:r>
              <a:rPr lang="en-US" sz="3000" dirty="0" smtClean="0">
                <a:hlinkClick r:id="rId4"/>
              </a:rPr>
              <a:t>ardavidson@tamu.edu</a:t>
            </a:r>
            <a:endParaRPr lang="en-US" sz="30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Fleet</a:t>
            </a:r>
          </a:p>
          <a:p>
            <a:pPr lvl="1"/>
            <a:r>
              <a:rPr lang="en-US" dirty="0" smtClean="0"/>
              <a:t>80 buses</a:t>
            </a:r>
          </a:p>
          <a:p>
            <a:r>
              <a:rPr lang="en-US" dirty="0" smtClean="0"/>
              <a:t>Employees</a:t>
            </a:r>
          </a:p>
          <a:p>
            <a:pPr lvl="1"/>
            <a:r>
              <a:rPr lang="en-US" dirty="0" smtClean="0"/>
              <a:t>275 student drivers</a:t>
            </a:r>
          </a:p>
          <a:p>
            <a:pPr lvl="1"/>
            <a:r>
              <a:rPr lang="en-US" dirty="0" smtClean="0"/>
              <a:t>20 budgeted drivers</a:t>
            </a:r>
          </a:p>
          <a:p>
            <a:pPr lvl="1"/>
            <a:r>
              <a:rPr lang="en-US" dirty="0" smtClean="0"/>
              <a:t>8 supervisors</a:t>
            </a:r>
          </a:p>
          <a:p>
            <a:pPr lvl="1"/>
            <a:r>
              <a:rPr lang="en-US" dirty="0" smtClean="0"/>
              <a:t>2 assistant managers</a:t>
            </a:r>
          </a:p>
          <a:p>
            <a:pPr lvl="1"/>
            <a:r>
              <a:rPr lang="en-US" dirty="0" smtClean="0"/>
              <a:t>1 administrative assistant</a:t>
            </a:r>
          </a:p>
          <a:p>
            <a:pPr lvl="1"/>
            <a:r>
              <a:rPr lang="en-US" smtClean="0"/>
              <a:t>1 senior </a:t>
            </a:r>
            <a:r>
              <a:rPr lang="en-US" dirty="0" smtClean="0"/>
              <a:t>office assistant</a:t>
            </a:r>
          </a:p>
          <a:p>
            <a:r>
              <a:rPr lang="en-US" dirty="0"/>
              <a:t>Services</a:t>
            </a:r>
          </a:p>
          <a:p>
            <a:pPr lvl="1"/>
            <a:r>
              <a:rPr lang="en-US" dirty="0"/>
              <a:t>Fixed Routes</a:t>
            </a:r>
          </a:p>
          <a:p>
            <a:pPr lvl="2"/>
            <a:r>
              <a:rPr lang="en-US" dirty="0"/>
              <a:t>16 routes (7 on-campus/9 off-campus)</a:t>
            </a:r>
          </a:p>
          <a:p>
            <a:pPr lvl="1"/>
            <a:r>
              <a:rPr lang="en-US" dirty="0"/>
              <a:t>Charters</a:t>
            </a:r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Fiscal Year 2011 </a:t>
            </a:r>
          </a:p>
          <a:p>
            <a:pPr lvl="1"/>
            <a:r>
              <a:rPr lang="en-US" dirty="0" smtClean="0"/>
              <a:t>Fixed Route Ridership</a:t>
            </a:r>
          </a:p>
          <a:p>
            <a:pPr lvl="2"/>
            <a:r>
              <a:rPr lang="en-US" dirty="0" smtClean="0"/>
              <a:t>4,917,172 rides</a:t>
            </a:r>
          </a:p>
          <a:p>
            <a:pPr lvl="1"/>
            <a:r>
              <a:rPr lang="en-US" dirty="0" smtClean="0"/>
              <a:t>Charters</a:t>
            </a:r>
          </a:p>
          <a:p>
            <a:pPr lvl="2"/>
            <a:r>
              <a:rPr lang="en-US" dirty="0" smtClean="0"/>
              <a:t>2,592 done</a:t>
            </a:r>
          </a:p>
          <a:p>
            <a:pPr lvl="1"/>
            <a:r>
              <a:rPr lang="en-US" dirty="0" smtClean="0"/>
              <a:t>Expenses</a:t>
            </a:r>
          </a:p>
          <a:p>
            <a:pPr lvl="2"/>
            <a:r>
              <a:rPr lang="en-US" dirty="0"/>
              <a:t>Fuel</a:t>
            </a:r>
            <a:r>
              <a:rPr lang="en-US" dirty="0" smtClean="0"/>
              <a:t>: $1,110,058</a:t>
            </a:r>
            <a:endParaRPr lang="en-US" dirty="0"/>
          </a:p>
          <a:p>
            <a:pPr lvl="2"/>
            <a:r>
              <a:rPr lang="en-US" sz="1900" dirty="0"/>
              <a:t>Maintenance</a:t>
            </a:r>
            <a:r>
              <a:rPr lang="en-US" sz="1900" dirty="0" smtClean="0"/>
              <a:t>: </a:t>
            </a:r>
            <a:r>
              <a:rPr lang="en-US" dirty="0" smtClean="0"/>
              <a:t>$1,143,406</a:t>
            </a:r>
          </a:p>
          <a:p>
            <a:pPr lvl="2"/>
            <a:r>
              <a:rPr lang="en-US" dirty="0" smtClean="0"/>
              <a:t>Oil:  $44,155</a:t>
            </a:r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400"/>
            <a:ext cx="56769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171700" y="3086100"/>
            <a:ext cx="5715000" cy="762000"/>
          </a:xfrm>
        </p:spPr>
        <p:txBody>
          <a:bodyPr/>
          <a:lstStyle/>
          <a:p>
            <a:r>
              <a:rPr lang="en-US" dirty="0" smtClean="0"/>
              <a:t>Mentor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7383087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6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7" y="1143000"/>
            <a:ext cx="8551792" cy="529808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5638800" cy="762000"/>
          </a:xfrm>
        </p:spPr>
        <p:txBody>
          <a:bodyPr/>
          <a:lstStyle/>
          <a:p>
            <a:r>
              <a:rPr lang="en-US" dirty="0"/>
              <a:t>Camera Footage</a:t>
            </a:r>
          </a:p>
        </p:txBody>
      </p:sp>
      <p:pic>
        <p:nvPicPr>
          <p:cNvPr id="1026" name="Picture 2" descr="M:\Presentations\Forums, Meetings, Gen Dpt\2012\TSAC Transit Mentor\dispatch log complaint 12-5-20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939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camVi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266" r="8162"/>
          <a:stretch/>
        </p:blipFill>
        <p:spPr>
          <a:xfrm>
            <a:off x="914400" y="1266732"/>
            <a:ext cx="7086600" cy="52026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20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Footage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391400" cy="492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9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Mentor Software/Equipment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447801"/>
            <a:ext cx="4914900" cy="838200"/>
          </a:xfrm>
          <a:solidFill>
            <a:schemeClr val="bg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b="1" dirty="0" smtClean="0"/>
              <a:t>Ranger-on board computer terminal</a:t>
            </a:r>
          </a:p>
          <a:p>
            <a:r>
              <a:rPr lang="en-US" sz="2000" b="1" dirty="0" smtClean="0"/>
              <a:t>APC-Automated Passenger Counters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200400"/>
            <a:ext cx="3989479" cy="2979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57434"/>
            <a:ext cx="4038601" cy="302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Mentor Software/Equipment </a:t>
            </a:r>
            <a:endParaRPr lang="en-US" dirty="0"/>
          </a:p>
        </p:txBody>
      </p:sp>
      <p:pic>
        <p:nvPicPr>
          <p:cNvPr id="1027" name="Picture 3" descr="M:\Presentations\Forums, Meetings, Gen Dpt\2012\TSAC Transit Mentor\late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14229"/>
            <a:ext cx="2940598" cy="283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resentations\Forums, Meetings, Gen Dpt\2012\TSAC Transit Mentor\early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4229"/>
            <a:ext cx="2961556" cy="2860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G_0370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185" b="12889"/>
          <a:stretch/>
        </p:blipFill>
        <p:spPr>
          <a:xfrm>
            <a:off x="2209800" y="1447800"/>
            <a:ext cx="4746006" cy="2667000"/>
          </a:xfr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0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Stop Annunciator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3" y="1295400"/>
            <a:ext cx="79248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G_077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646737"/>
            <a:ext cx="826911" cy="4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9"/>
            <a:ext cx="7058025" cy="4676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Dispatch App/Tracking of Bus Units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8600"/>
            <a:ext cx="4038600" cy="2267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16" y="1371600"/>
            <a:ext cx="2895600" cy="22695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template">
  <a:themeElements>
    <a:clrScheme name="A&amp;M Pallette">
      <a:dk1>
        <a:sysClr val="windowText" lastClr="000000"/>
      </a:dk1>
      <a:lt1>
        <a:srgbClr val="FFF2D4"/>
      </a:lt1>
      <a:dk2>
        <a:srgbClr val="003D4D"/>
      </a:dk2>
      <a:lt2>
        <a:srgbClr val="E7DED0"/>
      </a:lt2>
      <a:accent1>
        <a:srgbClr val="836E2C"/>
      </a:accent1>
      <a:accent2>
        <a:srgbClr val="6C491D"/>
      </a:accent2>
      <a:accent3>
        <a:srgbClr val="4F552A"/>
      </a:accent3>
      <a:accent4>
        <a:srgbClr val="B7A66D"/>
      </a:accent4>
      <a:accent5>
        <a:srgbClr val="293E6B"/>
      </a:accent5>
      <a:accent6>
        <a:srgbClr val="BABCBE"/>
      </a:accent6>
      <a:hlink>
        <a:srgbClr val="500000"/>
      </a:hlink>
      <a:folHlink>
        <a:srgbClr val="595959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TStemplate</Template>
  <TotalTime>4137</TotalTime>
  <Words>156</Words>
  <Application>Microsoft Office PowerPoint</Application>
  <PresentationFormat>On-screen Show (4:3)</PresentationFormat>
  <Paragraphs>56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Calibri</vt:lpstr>
      <vt:lpstr>TStemplate</vt:lpstr>
      <vt:lpstr>TSAC Meeting</vt:lpstr>
      <vt:lpstr>PowerPoint Presentation</vt:lpstr>
      <vt:lpstr>Mentor</vt:lpstr>
      <vt:lpstr>Camera Footage</vt:lpstr>
      <vt:lpstr>Camera Footage</vt:lpstr>
      <vt:lpstr>Mentor Software/Equipment</vt:lpstr>
      <vt:lpstr>Mentor Software/Equipment </vt:lpstr>
      <vt:lpstr>Interior Stop Annunciator</vt:lpstr>
      <vt:lpstr>Dispatch App/Tracking of Bus Units</vt:lpstr>
      <vt:lpstr>Driver Alerts &amp; Dispatch</vt:lpstr>
      <vt:lpstr>MSC Route Schedule Adherence</vt:lpstr>
      <vt:lpstr>Route 36:Passengers and Late Buses</vt:lpstr>
      <vt:lpstr>Customer View</vt:lpstr>
      <vt:lpstr>Customer View</vt:lpstr>
      <vt:lpstr>Mentor &amp; Transit’s Future</vt:lpstr>
      <vt:lpstr>Questions?</vt:lpstr>
    </vt:vector>
  </TitlesOfParts>
  <Company>TAMU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TSAC</dc:title>
  <dc:creator>Johnmeyer, Karissa A</dc:creator>
  <cp:lastModifiedBy>jlegrevellec</cp:lastModifiedBy>
  <cp:revision>135</cp:revision>
  <dcterms:created xsi:type="dcterms:W3CDTF">2012-01-17T17:33:16Z</dcterms:created>
  <dcterms:modified xsi:type="dcterms:W3CDTF">2012-02-01T19:46:55Z</dcterms:modified>
</cp:coreProperties>
</file>